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20" y="-44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AECE0AB-B89C-4632-B1A4-47C89B6529DD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22569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B14BE18-EC02-467B-8471-D2D5115D78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6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BBDAA5-538B-4DCD-84B7-4E167D778C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6584D0-662E-47F4-ABEE-AA4FFCA4F7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5140A3-D6DC-499E-BAD7-4D54486206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3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66C158-1284-4894-ACF4-2C58930D4E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0EBE7-8293-4D77-BEC2-C9CAEB8462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9287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65350"/>
            <a:ext cx="4460875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B527EE-BF79-4CBF-A77D-44E984FF77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E4C466-1218-4371-9441-876832D1B4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DD736-66C4-4E73-BBB1-0F4C39452C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56CF7E-DF5A-453F-9AE7-25865E48A92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C32289-3A9F-470F-A4EC-E338504BB9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7D3AE7-77A4-4674-9A81-2E4DA075DE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2165039"/>
            <a:ext cx="9071640" cy="427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95262AD-640B-427B-86A5-C846CFE1E9A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73112" y="122237"/>
            <a:ext cx="8569325" cy="162083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 dirty="0"/>
              <a:t>Investigation of Central Pit Craters in the Southern Hemisphere of Mercury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35112" y="1448063"/>
            <a:ext cx="7056437" cy="3852337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l"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-216000" algn="l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Shayne Quinn</a:t>
            </a:r>
            <a:endParaRPr lang="en-US" u="sng"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-216000" algn="l">
              <a:buNone/>
            </a:pPr>
            <a:r>
              <a:rPr lang="en-US" u="sng" dirty="0">
                <a:solidFill>
                  <a:schemeClr val="bg1">
                    <a:lumMod val="95000"/>
                  </a:schemeClr>
                </a:solidFill>
              </a:rPr>
              <a:t>Mentor:</a:t>
            </a:r>
          </a:p>
          <a:p>
            <a:pPr marL="0" lvl="0" indent="-216000" algn="l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Dr. Nadine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Barlow</a:t>
            </a:r>
            <a:endParaRPr lang="en-US" u="sng"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-216000" algn="l">
              <a:buNone/>
            </a:pPr>
            <a:r>
              <a:rPr lang="en-US" u="sng" dirty="0">
                <a:solidFill>
                  <a:schemeClr val="bg1">
                    <a:lumMod val="95000"/>
                  </a:schemeClr>
                </a:solidFill>
              </a:rPr>
              <a:t>Institution:</a:t>
            </a:r>
          </a:p>
          <a:p>
            <a:pPr marL="0" lvl="0" indent="-216000" algn="l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Northern Arizona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3180" y="5989637"/>
            <a:ext cx="1665719" cy="140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545512" y="5259186"/>
            <a:ext cx="1371599" cy="220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58000" y="5259186"/>
            <a:ext cx="1280159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Acknowledgement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108000" lvl="0" indent="0">
              <a:buNone/>
            </a:pPr>
            <a:r>
              <a:rPr lang="en-US" sz="2400" dirty="0" smtClean="0"/>
              <a:t>-NAU/NASA </a:t>
            </a:r>
            <a:r>
              <a:rPr lang="en-US" sz="2400" dirty="0"/>
              <a:t>Space </a:t>
            </a:r>
            <a:r>
              <a:rPr lang="en-US" sz="2400" dirty="0" smtClean="0"/>
              <a:t>Grant</a:t>
            </a:r>
          </a:p>
          <a:p>
            <a:pPr marL="108000" lvl="0" indent="0">
              <a:buNone/>
            </a:pPr>
            <a:r>
              <a:rPr lang="en-US" sz="2400" dirty="0" smtClean="0"/>
              <a:t>-ASU for supplying JMARS</a:t>
            </a:r>
            <a:endParaRPr lang="en-US" sz="2400" dirty="0"/>
          </a:p>
          <a:p>
            <a:pPr marL="108000" indent="0">
              <a:buNone/>
            </a:pPr>
            <a:r>
              <a:rPr lang="en-US" sz="2400" dirty="0" smtClean="0"/>
              <a:t>-MESSENGER Team</a:t>
            </a:r>
          </a:p>
          <a:p>
            <a:pPr marL="108000" indent="0">
              <a:buNone/>
            </a:pPr>
            <a:r>
              <a:rPr lang="en-US" sz="2400" dirty="0" smtClean="0"/>
              <a:t>-</a:t>
            </a:r>
            <a:r>
              <a:rPr lang="en-US" sz="2400" dirty="0"/>
              <a:t>Kathleen </a:t>
            </a:r>
            <a:r>
              <a:rPr lang="en-US" sz="2400" dirty="0" err="1" smtClean="0"/>
              <a:t>Stigmon</a:t>
            </a:r>
            <a:endParaRPr lang="en-US" sz="2400" dirty="0"/>
          </a:p>
          <a:p>
            <a:pPr marL="108000" lvl="0" indent="0">
              <a:buNone/>
            </a:pPr>
            <a:r>
              <a:rPr lang="en-US" sz="2400" dirty="0" smtClean="0"/>
              <a:t>-Dr</a:t>
            </a:r>
            <a:r>
              <a:rPr lang="en-US" sz="2400" dirty="0"/>
              <a:t>. Nadine </a:t>
            </a:r>
            <a:r>
              <a:rPr lang="en-US" sz="2400" dirty="0" smtClean="0"/>
              <a:t>Barlow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22791" y="5075237"/>
            <a:ext cx="1665719" cy="140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16911" y="2186837"/>
            <a:ext cx="1371599" cy="220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71034" y="2186837"/>
            <a:ext cx="1280159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jmars.mars.asu.edu/files/jmars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75" y="5351520"/>
            <a:ext cx="25812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System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2" y="1874837"/>
            <a:ext cx="8153400" cy="4956995"/>
          </a:xfrm>
        </p:spPr>
      </p:pic>
    </p:spTree>
    <p:extLst>
      <p:ext uri="{BB962C8B-B14F-4D97-AF65-F5344CB8AC3E}">
        <p14:creationId xmlns:p14="http://schemas.microsoft.com/office/powerpoint/2010/main" val="31170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Imaging Distribution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04825" y="1874837"/>
            <a:ext cx="4452938" cy="522288"/>
          </a:xfrm>
        </p:spPr>
        <p:txBody>
          <a:bodyPr/>
          <a:lstStyle/>
          <a:p>
            <a:r>
              <a:rPr lang="en-US" dirty="0" smtClean="0"/>
              <a:t>Northern Hemisphere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" t="17039" r="193" b="37445"/>
          <a:stretch/>
        </p:blipFill>
        <p:spPr>
          <a:xfrm>
            <a:off x="468312" y="2408237"/>
            <a:ext cx="6400800" cy="100584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7547" y="5236567"/>
            <a:ext cx="4456113" cy="533400"/>
          </a:xfrm>
        </p:spPr>
        <p:txBody>
          <a:bodyPr/>
          <a:lstStyle/>
          <a:p>
            <a:r>
              <a:rPr lang="en-US" dirty="0" smtClean="0"/>
              <a:t>Southern Hemisphere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7" b="16772"/>
          <a:stretch/>
        </p:blipFill>
        <p:spPr>
          <a:xfrm>
            <a:off x="468312" y="5769967"/>
            <a:ext cx="6400800" cy="1066800"/>
          </a:xfrm>
        </p:spPr>
      </p:pic>
      <p:sp>
        <p:nvSpPr>
          <p:cNvPr id="2" name="TextBox 1"/>
          <p:cNvSpPr txBox="1"/>
          <p:nvPr/>
        </p:nvSpPr>
        <p:spPr>
          <a:xfrm>
            <a:off x="468312" y="3923307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-Due to Messengers orbit there </a:t>
            </a:r>
            <a:r>
              <a:rPr lang="en-US" dirty="0" smtClean="0">
                <a:solidFill>
                  <a:schemeClr val="bg1"/>
                </a:solidFill>
              </a:rPr>
              <a:t>are </a:t>
            </a:r>
            <a:r>
              <a:rPr lang="en-US" dirty="0" smtClean="0">
                <a:solidFill>
                  <a:schemeClr val="bg1"/>
                </a:solidFill>
              </a:rPr>
              <a:t>certain sections that </a:t>
            </a:r>
            <a:r>
              <a:rPr lang="en-US" dirty="0" smtClean="0">
                <a:solidFill>
                  <a:schemeClr val="bg1"/>
                </a:solidFill>
              </a:rPr>
              <a:t>do </a:t>
            </a:r>
            <a:r>
              <a:rPr lang="en-US" dirty="0" smtClean="0">
                <a:solidFill>
                  <a:schemeClr val="bg1"/>
                </a:solidFill>
              </a:rPr>
              <a:t>not currently have usable images.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865638" y="2983816"/>
            <a:ext cx="477328" cy="229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873529" y="2645262"/>
            <a:ext cx="477328" cy="229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50857" y="259090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30° North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3297" y="292945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°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Equator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6891905" y="6374664"/>
            <a:ext cx="477328" cy="229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6891905" y="5972510"/>
            <a:ext cx="477328" cy="229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69233" y="590276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° Equator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76189" y="630491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30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°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South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Crater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2" b="46291"/>
          <a:stretch/>
        </p:blipFill>
        <p:spPr>
          <a:xfrm>
            <a:off x="315912" y="1956878"/>
            <a:ext cx="7295072" cy="1062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2" b="29012"/>
          <a:stretch/>
        </p:blipFill>
        <p:spPr>
          <a:xfrm>
            <a:off x="315912" y="5684837"/>
            <a:ext cx="7295072" cy="1062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912" y="4452234"/>
            <a:ext cx="2373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chemeClr val="bg1">
                    <a:lumMod val="95000"/>
                  </a:schemeClr>
                </a:solidFill>
              </a:rPr>
              <a:t>Southern Hemisphere: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Latitude: 0° to -30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°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Longitude: 0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° to +360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912" y="3094037"/>
            <a:ext cx="2373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bg1">
                    <a:lumMod val="95000"/>
                  </a:schemeClr>
                </a:solidFill>
              </a:rPr>
              <a:t>Northern Hemisphere: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Latitude: 0° to +30 °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Longitude: 0 ° to +360 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68246" y="4452234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Total Documented: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8,256 Craters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305 Focus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8246" y="3170237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Total Documented: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Craters 6,562 Craters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250 Focus Group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7610984" y="2758998"/>
            <a:ext cx="477328" cy="229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7610984" y="2103437"/>
            <a:ext cx="477328" cy="229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88312" y="20336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30° North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62045" y="268924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°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Equator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7637251" y="6442223"/>
            <a:ext cx="477328" cy="229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7637251" y="5786662"/>
            <a:ext cx="477328" cy="229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114579" y="571691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°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Equator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88312" y="637247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-30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South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Central </a:t>
            </a:r>
            <a:r>
              <a:rPr lang="en-US" sz="4400" dirty="0" smtClean="0">
                <a:solidFill>
                  <a:schemeClr val="bg1"/>
                </a:solidFill>
              </a:rPr>
              <a:t>Pit </a:t>
            </a:r>
            <a:r>
              <a:rPr lang="en-US" dirty="0" smtClean="0"/>
              <a:t>Data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4512" y="2179637"/>
            <a:ext cx="510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Diameter Range: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Pit- 2.0km to 19.0km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Crater-  11.8km to 105.6km</a:t>
            </a:r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Mean Diameters: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Pit- 7.89km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Crater- 42.73km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Ratio- 0.185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Current Pit crater count: </a:t>
            </a:r>
            <a:r>
              <a:rPr lang="en-US" sz="2800" dirty="0" smtClean="0">
                <a:solidFill>
                  <a:schemeClr val="bg1"/>
                </a:solidFill>
              </a:rPr>
              <a:t>18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Percent: 0.12%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12" y="3551237"/>
            <a:ext cx="3753289" cy="3184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Central </a:t>
            </a:r>
            <a:r>
              <a:rPr lang="en-US" sz="4400" dirty="0" smtClean="0">
                <a:solidFill>
                  <a:schemeClr val="bg1"/>
                </a:solidFill>
              </a:rPr>
              <a:t>Peak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12" y="3475037"/>
            <a:ext cx="3720033" cy="3305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238" y="2179637"/>
            <a:ext cx="50956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Diameter Range: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Peak- 2.0km to 42.0km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Crater- 10.4km to 157.0km</a:t>
            </a:r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Mean </a:t>
            </a:r>
            <a:r>
              <a:rPr lang="en-US" sz="2800" b="1" u="sng" dirty="0" smtClean="0">
                <a:solidFill>
                  <a:schemeClr val="bg1"/>
                </a:solidFill>
              </a:rPr>
              <a:t>Diameters: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Peak- 8.52km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Crater- 41.54km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Ratio- 0.205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Current Peak crater count: </a:t>
            </a:r>
            <a:r>
              <a:rPr lang="en-US" sz="2800" dirty="0" smtClean="0">
                <a:solidFill>
                  <a:schemeClr val="bg1"/>
                </a:solidFill>
              </a:rPr>
              <a:t>538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Percent: 3.63%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Analysis</a:t>
            </a:r>
            <a:br>
              <a:rPr lang="en-US"/>
            </a:b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" y="2400107"/>
            <a:ext cx="4870787" cy="3619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72" y="2395976"/>
            <a:ext cx="4871467" cy="3634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Comparison of Mercury and Ganymede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12" y="5614811"/>
            <a:ext cx="4315469" cy="832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11" y="2669103"/>
            <a:ext cx="4315469" cy="2945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912" y="2669103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The preliminary results are presenting a less frequent occurrence of Central Pit Craters on Mercury.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Additionally the average ratio of Pit Diameter to Crater Diameter is similar to that of Ganymede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Future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2103438"/>
            <a:ext cx="8991600" cy="4267200"/>
          </a:xfrm>
        </p:spPr>
        <p:txBody>
          <a:bodyPr/>
          <a:lstStyle/>
          <a:p>
            <a:pPr marL="108000" indent="0">
              <a:buNone/>
            </a:pPr>
            <a:endParaRPr lang="en-US" dirty="0" smtClean="0"/>
          </a:p>
          <a:p>
            <a:pPr marL="108000" indent="0">
              <a:buNone/>
            </a:pPr>
            <a:r>
              <a:rPr lang="en-US" dirty="0" smtClean="0"/>
              <a:t>We plan to finish:</a:t>
            </a:r>
          </a:p>
          <a:p>
            <a:r>
              <a:rPr lang="en-US" dirty="0" smtClean="0"/>
              <a:t>The distribution maps</a:t>
            </a:r>
          </a:p>
          <a:p>
            <a:r>
              <a:rPr lang="en-US" dirty="0" smtClean="0"/>
              <a:t>Continue the documentation 30</a:t>
            </a:r>
            <a:r>
              <a:rPr lang="en-US" dirty="0" smtClean="0">
                <a:latin typeface="Times New Roman"/>
                <a:cs typeface="Times New Roman"/>
              </a:rPr>
              <a:t>º to 90ºN &amp; -30º to -90ºS.</a:t>
            </a:r>
          </a:p>
          <a:p>
            <a:r>
              <a:rPr lang="en-US" dirty="0" smtClean="0"/>
              <a:t>Pit Diameter to crater diameter comparisons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Full planet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-bluelinesgr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288</Words>
  <Application>Microsoft Office PowerPoint</Application>
  <PresentationFormat>Custom</PresentationFormat>
  <Paragraphs>75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lyt-bluelinesgrad</vt:lpstr>
      <vt:lpstr>Investigation of Central Pit Craters in the Southern Hemisphere of Mercury</vt:lpstr>
      <vt:lpstr>System Layout</vt:lpstr>
      <vt:lpstr>Imaging Distribution</vt:lpstr>
      <vt:lpstr>Crater Distribution</vt:lpstr>
      <vt:lpstr>Central Pit Data </vt:lpstr>
      <vt:lpstr>Central Peak Data</vt:lpstr>
      <vt:lpstr>Analysis </vt:lpstr>
      <vt:lpstr>Comparison of Mercury and Ganymede</vt:lpstr>
      <vt:lpstr>Future Goals</vt:lpstr>
      <vt:lpstr>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Central Pit Craters in the Southern Hemisphere of Mercury</dc:title>
  <dc:creator>Shayne Quinn</dc:creator>
  <cp:lastModifiedBy>Quinn</cp:lastModifiedBy>
  <cp:revision>48</cp:revision>
  <dcterms:created xsi:type="dcterms:W3CDTF">2014-03-03T01:06:51Z</dcterms:created>
  <dcterms:modified xsi:type="dcterms:W3CDTF">2014-04-02T21:56:56Z</dcterms:modified>
</cp:coreProperties>
</file>